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vant Garde Demi SFDC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AvantGardeDemiSFD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16d387b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16d387b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16d387b4c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16d387b4c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16d387b4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16d387b4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16d387b4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16d387b4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16d387b4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16d387b4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16d387b4c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16d387b4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Feature parity!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16d387b4c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16d387b4c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16d387b4c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16d387b4c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1 - Title Slide_B">
  <p:cSld name="Basic_4_1_1_1_1_1_1_1_3_1_1_1_2_2_1_1_1">
    <p:bg>
      <p:bgPr>
        <a:solidFill>
          <a:srgbClr val="CFE9FE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5795953" y="1930930"/>
            <a:ext cx="3349690" cy="3212698"/>
          </a:xfrm>
          <a:custGeom>
            <a:rect b="b" l="l" r="r" t="t"/>
            <a:pathLst>
              <a:path extrusionOk="0" h="3204686" w="3341337">
                <a:moveTo>
                  <a:pt x="3341337" y="320707"/>
                </a:moveTo>
                <a:cubicBezTo>
                  <a:pt x="3008184" y="117253"/>
                  <a:pt x="2616792" y="0"/>
                  <a:pt x="2197995" y="0"/>
                </a:cubicBezTo>
                <a:cubicBezTo>
                  <a:pt x="984045" y="0"/>
                  <a:pt x="0" y="984980"/>
                  <a:pt x="0" y="2200085"/>
                </a:cubicBezTo>
                <a:cubicBezTo>
                  <a:pt x="0" y="2562035"/>
                  <a:pt x="87356" y="2903506"/>
                  <a:pt x="242086" y="3204686"/>
                </a:cubicBezTo>
                <a:lnTo>
                  <a:pt x="3341337" y="3204686"/>
                </a:lnTo>
                <a:lnTo>
                  <a:pt x="3341337" y="320707"/>
                </a:lnTo>
                <a:close/>
              </a:path>
            </a:pathLst>
          </a:custGeom>
          <a:solidFill>
            <a:srgbClr val="EAF5F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31344" y="289605"/>
            <a:ext cx="4244114" cy="4862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13"/>
          <p:cNvGrpSpPr/>
          <p:nvPr/>
        </p:nvGrpSpPr>
        <p:grpSpPr>
          <a:xfrm>
            <a:off x="0" y="0"/>
            <a:ext cx="5835962" cy="5141947"/>
            <a:chOff x="0" y="-1"/>
            <a:chExt cx="8235905" cy="6855929"/>
          </a:xfrm>
        </p:grpSpPr>
        <p:sp>
          <p:nvSpPr>
            <p:cNvPr id="54" name="Google Shape;54;p13"/>
            <p:cNvSpPr/>
            <p:nvPr/>
          </p:nvSpPr>
          <p:spPr>
            <a:xfrm flipH="1">
              <a:off x="0" y="-1"/>
              <a:ext cx="6551855" cy="6855929"/>
            </a:xfrm>
            <a:custGeom>
              <a:rect b="b" l="l" r="r" t="t"/>
              <a:pathLst>
                <a:path extrusionOk="0" h="6855929" w="6551855">
                  <a:moveTo>
                    <a:pt x="6551856" y="0"/>
                  </a:moveTo>
                  <a:lnTo>
                    <a:pt x="1432889" y="0"/>
                  </a:lnTo>
                  <a:cubicBezTo>
                    <a:pt x="548347" y="873369"/>
                    <a:pt x="0" y="2086615"/>
                    <a:pt x="0" y="3427965"/>
                  </a:cubicBezTo>
                  <a:cubicBezTo>
                    <a:pt x="0" y="4769314"/>
                    <a:pt x="548347" y="5982560"/>
                    <a:pt x="1432889" y="6855929"/>
                  </a:cubicBezTo>
                  <a:lnTo>
                    <a:pt x="6551856" y="6855929"/>
                  </a:lnTo>
                  <a:lnTo>
                    <a:pt x="6551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55" name="Google Shape;55;p13"/>
            <p:cNvSpPr/>
            <p:nvPr/>
          </p:nvSpPr>
          <p:spPr>
            <a:xfrm flipH="1">
              <a:off x="1684050" y="-1"/>
              <a:ext cx="6551855" cy="6855929"/>
            </a:xfrm>
            <a:custGeom>
              <a:rect b="b" l="l" r="r" t="t"/>
              <a:pathLst>
                <a:path extrusionOk="0" h="6855929" w="6551855">
                  <a:moveTo>
                    <a:pt x="6551856" y="0"/>
                  </a:moveTo>
                  <a:lnTo>
                    <a:pt x="1432889" y="0"/>
                  </a:lnTo>
                  <a:cubicBezTo>
                    <a:pt x="548347" y="873369"/>
                    <a:pt x="0" y="2086615"/>
                    <a:pt x="0" y="3427965"/>
                  </a:cubicBezTo>
                  <a:cubicBezTo>
                    <a:pt x="0" y="4769314"/>
                    <a:pt x="548347" y="5982560"/>
                    <a:pt x="1432889" y="6855929"/>
                  </a:cubicBezTo>
                  <a:lnTo>
                    <a:pt x="6551856" y="6855929"/>
                  </a:lnTo>
                  <a:lnTo>
                    <a:pt x="6551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</p:grpSp>
      <p:sp>
        <p:nvSpPr>
          <p:cNvPr id="56" name="Google Shape;56;p13"/>
          <p:cNvSpPr txBox="1"/>
          <p:nvPr>
            <p:ph type="title"/>
          </p:nvPr>
        </p:nvSpPr>
        <p:spPr>
          <a:xfrm>
            <a:off x="432169" y="907725"/>
            <a:ext cx="4966500" cy="204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/>
            </a:lvl9pPr>
          </a:lstStyle>
          <a:p/>
        </p:txBody>
      </p:sp>
      <p:pic>
        <p:nvPicPr>
          <p:cNvPr descr="pasted-image.pdf"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024" y="366934"/>
            <a:ext cx="710531" cy="4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432169" y="2942082"/>
            <a:ext cx="4966500" cy="11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1pPr>
            <a:lvl2pPr lvl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59" name="Google Shape;59;p13" title="Salesforce logo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024" y="366934"/>
            <a:ext cx="710531" cy="4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idx="2" type="subTitle"/>
          </p:nvPr>
        </p:nvSpPr>
        <p:spPr>
          <a:xfrm>
            <a:off x="432170" y="4162800"/>
            <a:ext cx="4740300" cy="50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3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05041">
            <a:off x="6335890" y="1311110"/>
            <a:ext cx="272633" cy="232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0613" y="1273819"/>
            <a:ext cx="2400301" cy="358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2716" y="2846269"/>
            <a:ext cx="1937982" cy="22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2873" y="4606988"/>
            <a:ext cx="1748662" cy="542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lease Readiness Slide">
  <p:cSld name="Basic_4_1_6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432169" y="0"/>
            <a:ext cx="7573200" cy="78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ant Garde Demi SFDC"/>
              <a:buNone/>
              <a:defRPr sz="2400">
                <a:solidFill>
                  <a:schemeClr val="accent1"/>
                </a:solidFill>
                <a:latin typeface="Avant Garde Demi SFDC"/>
                <a:ea typeface="Avant Garde Demi SFDC"/>
                <a:cs typeface="Avant Garde Demi SFDC"/>
                <a:sym typeface="Avant Garde Demi SFD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ant Garde Demi SFDC"/>
              <a:buNone/>
              <a:defRPr sz="2400">
                <a:solidFill>
                  <a:schemeClr val="accent1"/>
                </a:solidFill>
                <a:latin typeface="Avant Garde Demi SFDC"/>
                <a:ea typeface="Avant Garde Demi SFDC"/>
                <a:cs typeface="Avant Garde Demi SFDC"/>
                <a:sym typeface="Avant Garde Demi SFD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ant Garde Demi SFDC"/>
              <a:buNone/>
              <a:defRPr sz="2400">
                <a:solidFill>
                  <a:schemeClr val="accent1"/>
                </a:solidFill>
                <a:latin typeface="Avant Garde Demi SFDC"/>
                <a:ea typeface="Avant Garde Demi SFDC"/>
                <a:cs typeface="Avant Garde Demi SFDC"/>
                <a:sym typeface="Avant Garde Demi SFD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ant Garde Demi SFDC"/>
              <a:buNone/>
              <a:defRPr sz="2400">
                <a:solidFill>
                  <a:schemeClr val="accent1"/>
                </a:solidFill>
                <a:latin typeface="Avant Garde Demi SFDC"/>
                <a:ea typeface="Avant Garde Demi SFDC"/>
                <a:cs typeface="Avant Garde Demi SFDC"/>
                <a:sym typeface="Avant Garde Demi SFD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ant Garde Demi SFDC"/>
              <a:buNone/>
              <a:defRPr sz="2400">
                <a:solidFill>
                  <a:schemeClr val="accent1"/>
                </a:solidFill>
                <a:latin typeface="Avant Garde Demi SFDC"/>
                <a:ea typeface="Avant Garde Demi SFDC"/>
                <a:cs typeface="Avant Garde Demi SFDC"/>
                <a:sym typeface="Avant Garde Demi SFD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ant Garde Demi SFDC"/>
              <a:buNone/>
              <a:defRPr sz="2400">
                <a:solidFill>
                  <a:schemeClr val="accent1"/>
                </a:solidFill>
                <a:latin typeface="Avant Garde Demi SFDC"/>
                <a:ea typeface="Avant Garde Demi SFDC"/>
                <a:cs typeface="Avant Garde Demi SFDC"/>
                <a:sym typeface="Avant Garde Demi SFD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ant Garde Demi SFDC"/>
              <a:buNone/>
              <a:defRPr sz="2400">
                <a:solidFill>
                  <a:schemeClr val="accent1"/>
                </a:solidFill>
                <a:latin typeface="Avant Garde Demi SFDC"/>
                <a:ea typeface="Avant Garde Demi SFDC"/>
                <a:cs typeface="Avant Garde Demi SFDC"/>
                <a:sym typeface="Avant Garde Demi SFD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ant Garde Demi SFDC"/>
              <a:buNone/>
              <a:defRPr sz="2400">
                <a:solidFill>
                  <a:schemeClr val="accent1"/>
                </a:solidFill>
                <a:latin typeface="Avant Garde Demi SFDC"/>
                <a:ea typeface="Avant Garde Demi SFDC"/>
                <a:cs typeface="Avant Garde Demi SFDC"/>
                <a:sym typeface="Avant Garde Demi SFD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vant Garde Demi SFDC"/>
              <a:buNone/>
              <a:defRPr sz="2400">
                <a:solidFill>
                  <a:schemeClr val="accent1"/>
                </a:solidFill>
                <a:latin typeface="Avant Garde Demi SFDC"/>
                <a:ea typeface="Avant Garde Demi SFDC"/>
                <a:cs typeface="Avant Garde Demi SFDC"/>
                <a:sym typeface="Avant Garde Demi SFDC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432169" y="811528"/>
            <a:ext cx="7799700" cy="44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1pPr>
            <a:lvl2pPr lvl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2pPr>
            <a:lvl3pPr lvl="2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3pPr>
            <a:lvl4pPr lvl="3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4pPr>
            <a:lvl5pPr lvl="4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5pPr>
            <a:lvl6pPr lvl="5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6pPr>
            <a:lvl7pPr lvl="6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7pPr>
            <a:lvl8pPr lvl="7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8pPr>
            <a:lvl9pPr lvl="8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68" name="Google Shape;68;p14" title="Salesforce logo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5084" y="424095"/>
            <a:ext cx="476800" cy="33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-62" l="-108" r="36559" t="-4791"/>
          <a:stretch/>
        </p:blipFill>
        <p:spPr>
          <a:xfrm>
            <a:off x="6156881" y="0"/>
            <a:ext cx="2990700" cy="492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70" name="Google Shape;7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5000" y="424095"/>
            <a:ext cx="476796" cy="333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432169" y="1136325"/>
            <a:ext cx="4966500" cy="204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32D60"/>
                </a:solidFill>
                <a:latin typeface="Avant Garde Demi SFDC"/>
                <a:ea typeface="Avant Garde Demi SFDC"/>
                <a:cs typeface="Avant Garde Demi SFDC"/>
                <a:sym typeface="Avant Garde Demi SFDC"/>
              </a:rPr>
              <a:t>Flow Approval Processes</a:t>
            </a:r>
            <a:endParaRPr sz="3600">
              <a:solidFill>
                <a:srgbClr val="032D60"/>
              </a:solidFill>
              <a:latin typeface="Avant Garde Demi SFDC"/>
              <a:ea typeface="Avant Garde Demi SFDC"/>
              <a:cs typeface="Avant Garde Demi SFDC"/>
              <a:sym typeface="Avant Garde Demi SFDC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32170" y="4162800"/>
            <a:ext cx="4740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77" name="Google Shape;77;p15"/>
          <p:cNvSpPr txBox="1"/>
          <p:nvPr>
            <p:ph idx="1" type="subTitle"/>
          </p:nvPr>
        </p:nvSpPr>
        <p:spPr>
          <a:xfrm>
            <a:off x="432175" y="3182025"/>
            <a:ext cx="4199400" cy="363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Tom Rook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432175" y="1335025"/>
            <a:ext cx="4216800" cy="26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Spring ‘25</a:t>
            </a:r>
            <a:endParaRPr b="1" sz="900"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What was a paid product became Free!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Is this </a:t>
            </a:r>
            <a:r>
              <a:rPr b="1" lang="en-GB" sz="1300"/>
              <a:t>goodbye</a:t>
            </a:r>
            <a:r>
              <a:rPr b="1" lang="en-GB" sz="1300"/>
              <a:t>?</a:t>
            </a:r>
            <a:endParaRPr b="1" sz="13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Two releases of enhancements, is Classic Approvals going the way of Process Builder?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/>
              <a:t>Pretty Cool!</a:t>
            </a:r>
            <a:endParaRPr b="1" i="1" sz="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2"/>
                </a:solidFill>
              </a:rPr>
              <a:t>But you must be up on your flow knowledge, this uses sub flows for everything!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/>
              <a:t>So what is this release about?</a:t>
            </a:r>
            <a:endParaRPr b="1" sz="13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2"/>
                </a:solidFill>
              </a:rPr>
              <a:t>Feature parity!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  <p:pic>
        <p:nvPicPr>
          <p:cNvPr id="83" name="Google Shape;83;p16" title="Screenshot 2025-04-02 at 5.47.3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306" y="1510191"/>
            <a:ext cx="3669600" cy="2123100"/>
          </a:xfrm>
          <a:prstGeom prst="roundRect">
            <a:avLst>
              <a:gd fmla="val 5474" name="adj"/>
            </a:avLst>
          </a:prstGeom>
          <a:noFill/>
          <a:ln>
            <a:noFill/>
          </a:ln>
          <a:effectLst>
            <a:outerShdw blurRad="285750" rotWithShape="0" algn="bl" dir="3480000" dist="114300">
              <a:srgbClr val="000000">
                <a:alpha val="15000"/>
              </a:srgbClr>
            </a:outerShdw>
          </a:effectLst>
        </p:spPr>
      </p:pic>
      <p:sp>
        <p:nvSpPr>
          <p:cNvPr id="84" name="Google Shape;84;p16"/>
          <p:cNvSpPr txBox="1"/>
          <p:nvPr>
            <p:ph type="title"/>
          </p:nvPr>
        </p:nvSpPr>
        <p:spPr>
          <a:xfrm>
            <a:off x="432169" y="0"/>
            <a:ext cx="7573200" cy="78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Exactly are we talking about?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432175" y="1335025"/>
            <a:ext cx="4216800" cy="20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What Even is a Recall?</a:t>
            </a:r>
            <a:endParaRPr b="1" sz="900"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When the submitting user pulls back an approval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What can I do?</a:t>
            </a:r>
            <a:endParaRPr b="1" i="1" sz="8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Configure the recall</a:t>
            </a:r>
            <a:endParaRPr sz="10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You can add </a:t>
            </a:r>
            <a:r>
              <a:rPr b="1" lang="en-GB" sz="1000">
                <a:solidFill>
                  <a:schemeClr val="accent2"/>
                </a:solidFill>
              </a:rPr>
              <a:t>ONE </a:t>
            </a:r>
            <a:r>
              <a:rPr lang="en-GB" sz="1000">
                <a:solidFill>
                  <a:schemeClr val="accent2"/>
                </a:solidFill>
              </a:rPr>
              <a:t>Stage</a:t>
            </a:r>
            <a:endParaRPr sz="10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And that Stage can have “</a:t>
            </a:r>
            <a:r>
              <a:rPr lang="en-GB" sz="1000">
                <a:solidFill>
                  <a:schemeClr val="accent2"/>
                </a:solidFill>
              </a:rPr>
              <a:t>Background</a:t>
            </a:r>
            <a:r>
              <a:rPr lang="en-GB" sz="1000">
                <a:solidFill>
                  <a:schemeClr val="accent2"/>
                </a:solidFill>
              </a:rPr>
              <a:t> Steps”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Why?</a:t>
            </a:r>
            <a:endParaRPr b="1" sz="13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Data Clean Up - Change fields, roll back a stage etc.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90" name="Google Shape;90;p17"/>
          <p:cNvSpPr txBox="1"/>
          <p:nvPr>
            <p:ph type="title"/>
          </p:nvPr>
        </p:nvSpPr>
        <p:spPr>
          <a:xfrm>
            <a:off x="432169" y="0"/>
            <a:ext cx="7573200" cy="78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Recall Path for Approvals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0" t="11253"/>
          <a:stretch/>
        </p:blipFill>
        <p:spPr>
          <a:xfrm>
            <a:off x="4119193" y="1422475"/>
            <a:ext cx="4821332" cy="31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idx="1" type="subTitle"/>
          </p:nvPr>
        </p:nvSpPr>
        <p:spPr>
          <a:xfrm>
            <a:off x="432175" y="1335025"/>
            <a:ext cx="5230500" cy="222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Feature Parity!</a:t>
            </a:r>
            <a:endParaRPr b="1" sz="900"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Uses the existing “Delegated Approver” Field on a user Record.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Where does this information appear?</a:t>
            </a:r>
            <a:endParaRPr b="1" i="1" sz="8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In their </a:t>
            </a:r>
            <a:r>
              <a:rPr lang="en-GB" sz="1000">
                <a:solidFill>
                  <a:schemeClr val="accent2"/>
                </a:solidFill>
              </a:rPr>
              <a:t>Approvals</a:t>
            </a:r>
            <a:r>
              <a:rPr lang="en-GB" sz="1000">
                <a:solidFill>
                  <a:schemeClr val="accent2"/>
                </a:solidFill>
              </a:rPr>
              <a:t> App</a:t>
            </a:r>
            <a:endParaRPr sz="10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In the Work Guide or Approval Work Items components on the record page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When does a delegate see this?</a:t>
            </a:r>
            <a:endParaRPr b="1" sz="13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Always!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</a:rPr>
              <a:t>Impact</a:t>
            </a:r>
            <a:endParaRPr b="1" sz="13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Eliminates approval bottlenecks during approver absences</a:t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432173" y="0"/>
            <a:ext cx="5719800" cy="78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 Approval Process Delegation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900" y="644975"/>
            <a:ext cx="3013470" cy="405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 title="Screenshot 2025-04-02 at 6.10.5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887" y="1095500"/>
            <a:ext cx="4579437" cy="317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432175" y="1335025"/>
            <a:ext cx="4199400" cy="151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Action</a:t>
            </a:r>
            <a:endParaRPr b="1" sz="900"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Select any flow approval from inside of an Action Component. 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Configure</a:t>
            </a:r>
            <a:endParaRPr b="1" i="1" sz="8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Time out length, in Minutes, Days, Hours or Months</a:t>
            </a:r>
            <a:endParaRPr sz="10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Input Values</a:t>
            </a:r>
            <a:endParaRPr sz="10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Output Values</a:t>
            </a:r>
            <a:endParaRPr sz="10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Completed or Timed Out </a:t>
            </a:r>
            <a:r>
              <a:rPr lang="en-GB" sz="1000">
                <a:solidFill>
                  <a:schemeClr val="accent2"/>
                </a:solidFill>
              </a:rPr>
              <a:t>behaviors</a:t>
            </a:r>
            <a:r>
              <a:rPr lang="en-GB" sz="1000">
                <a:solidFill>
                  <a:schemeClr val="accent2"/>
                </a:solidFill>
              </a:rPr>
              <a:t> 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05" name="Google Shape;105;p19"/>
          <p:cNvSpPr txBox="1"/>
          <p:nvPr>
            <p:ph type="title"/>
          </p:nvPr>
        </p:nvSpPr>
        <p:spPr>
          <a:xfrm>
            <a:off x="432169" y="0"/>
            <a:ext cx="7573200" cy="78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Submit a Flow Approval from a Flow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432175" y="1335025"/>
            <a:ext cx="3070800" cy="10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Approvals App?</a:t>
            </a:r>
            <a:endParaRPr b="1" sz="900"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App Launcher &gt; Approvals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Can manage approvals but also create Approval Processes.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432169" y="0"/>
            <a:ext cx="7573200" cy="78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Flow Approval Wizard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975" y="1081938"/>
            <a:ext cx="5395476" cy="2859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9025" y="508236"/>
            <a:ext cx="4438601" cy="40070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4" name="Google Shape;114;p20"/>
          <p:cNvSpPr txBox="1"/>
          <p:nvPr>
            <p:ph idx="1" type="subTitle"/>
          </p:nvPr>
        </p:nvSpPr>
        <p:spPr>
          <a:xfrm>
            <a:off x="432175" y="2118900"/>
            <a:ext cx="3070800" cy="2658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/>
              <a:t>Reverse Engineer</a:t>
            </a:r>
            <a:endParaRPr b="1" sz="13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accent2"/>
                </a:solidFill>
              </a:rPr>
              <a:t>If you are new to flow approval use this wizard!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Levels</a:t>
            </a:r>
            <a:endParaRPr b="1" i="1" sz="8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Upto 3 levels</a:t>
            </a:r>
            <a:endParaRPr sz="10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Final Actions</a:t>
            </a:r>
            <a:endParaRPr sz="10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Recall Path</a:t>
            </a:r>
            <a:endParaRPr b="1" sz="10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Auto Launched Only</a:t>
            </a:r>
            <a:endParaRPr b="1" sz="13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</a:rPr>
              <a:t>Record triggered can be created directly from flow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432169" y="1136325"/>
            <a:ext cx="4966500" cy="204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32D60"/>
                </a:solidFill>
                <a:latin typeface="Avant Garde Demi SFDC"/>
                <a:ea typeface="Avant Garde Demi SFDC"/>
                <a:cs typeface="Avant Garde Demi SFDC"/>
                <a:sym typeface="Avant Garde Demi SFDC"/>
              </a:rPr>
              <a:t>Q&amp;A</a:t>
            </a:r>
            <a:endParaRPr sz="3600">
              <a:solidFill>
                <a:srgbClr val="032D60"/>
              </a:solidFill>
              <a:latin typeface="Avant Garde Demi SFDC"/>
              <a:ea typeface="Avant Garde Demi SFDC"/>
              <a:cs typeface="Avant Garde Demi SFDC"/>
              <a:sym typeface="Avant Garde Demi SFDC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432170" y="4162800"/>
            <a:ext cx="47403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3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319069" y="1098450"/>
            <a:ext cx="4966500" cy="2045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32D60"/>
                </a:solidFill>
                <a:latin typeface="Avant Garde Demi SFDC"/>
                <a:ea typeface="Avant Garde Demi SFDC"/>
                <a:cs typeface="Avant Garde Demi SFDC"/>
                <a:sym typeface="Avant Garde Demi SFDC"/>
              </a:rPr>
              <a:t>Thank You!</a:t>
            </a:r>
            <a:endParaRPr sz="3600">
              <a:solidFill>
                <a:srgbClr val="032D60"/>
              </a:solidFill>
              <a:latin typeface="Avant Garde Demi SFDC"/>
              <a:ea typeface="Avant Garde Demi SFDC"/>
              <a:cs typeface="Avant Garde Demi SFDC"/>
              <a:sym typeface="Avant Garde Demi SFDC"/>
            </a:endParaRPr>
          </a:p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319075" y="3548300"/>
            <a:ext cx="4199400" cy="363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/>
              <a:t>tomrook.co.uk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